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8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  <p:sldId id="268" r:id="rId13"/>
    <p:sldId id="270" r:id="rId14"/>
    <p:sldId id="272" r:id="rId15"/>
    <p:sldId id="271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23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48CBA-157B-411D-B669-CF39A434C051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74585-01DE-470E-A1E9-0E3100518A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68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55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78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SysTick</a:t>
            </a:r>
            <a:r>
              <a:rPr lang="ru-RU" dirty="0"/>
              <a:t> – это 24-разрядный таймер нисходящего отсчета, используемый для отсчета реального времени и </a:t>
            </a:r>
            <a:r>
              <a:rPr lang="ru-RU" dirty="0" err="1"/>
              <a:t>генерирации</a:t>
            </a:r>
            <a:r>
              <a:rPr lang="ru-RU" dirty="0"/>
              <a:t> периодических прерываний. </a:t>
            </a:r>
            <a:r>
              <a:rPr lang="ru-RU" dirty="0" err="1"/>
              <a:t>SysTick</a:t>
            </a:r>
            <a:r>
              <a:rPr lang="ru-RU" dirty="0"/>
              <a:t> также используется HAL для STM32 для генерации точных задержек.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14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14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2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33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Две проблемы:</a:t>
            </a:r>
          </a:p>
          <a:p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На выполнение одного элементарного действия требуется три машинные команды.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Операция </a:t>
            </a:r>
            <a:r>
              <a:rPr lang="ru-RU" dirty="0" err="1"/>
              <a:t>неатомарна</a:t>
            </a:r>
            <a:r>
              <a:rPr lang="ru-RU" dirty="0"/>
              <a:t>; это может повлечь проблемы в многопоточной среде.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26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86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семействе </a:t>
            </a:r>
            <a:r>
              <a:rPr lang="en-US" dirty="0"/>
              <a:t>M7 bit banding </a:t>
            </a:r>
            <a:r>
              <a:rPr lang="ru-RU" dirty="0"/>
              <a:t>не реализован.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3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2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Прерывания и исключения являются асинхронными событиями, которые изменяют ход программы.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Когда происходит исключение или прерывание, ЦПУ</a:t>
            </a:r>
            <a:r>
              <a:rPr lang="en-US" dirty="0"/>
              <a:t> </a:t>
            </a:r>
            <a:r>
              <a:rPr lang="ru-RU" dirty="0"/>
              <a:t>приостанавливает выполнение текущей задачи, сохраняет свой контекст и начинает выполнение процедуры, предназначенной для обработки события прерывания. Эта процедура называется Обработчиком исключений (</a:t>
            </a:r>
            <a:r>
              <a:rPr lang="ru-RU" dirty="0" err="1"/>
              <a:t>Exception</a:t>
            </a:r>
            <a:r>
              <a:rPr lang="en-US" dirty="0"/>
              <a:t> </a:t>
            </a:r>
            <a:r>
              <a:rPr lang="ru-RU" dirty="0" err="1"/>
              <a:t>Handler</a:t>
            </a:r>
            <a:r>
              <a:rPr lang="ru-RU" dirty="0"/>
              <a:t>) в случае исключений и Процедурой обслуживания прерывания (</a:t>
            </a:r>
            <a:r>
              <a:rPr lang="ru-RU" dirty="0" err="1"/>
              <a:t>Interrupt</a:t>
            </a:r>
            <a:r>
              <a:rPr lang="ru-RU" dirty="0"/>
              <a:t> </a:t>
            </a:r>
            <a:r>
              <a:rPr lang="ru-RU" dirty="0" err="1"/>
              <a:t>Service</a:t>
            </a:r>
            <a:r>
              <a:rPr lang="en-US" dirty="0"/>
              <a:t> </a:t>
            </a:r>
            <a:r>
              <a:rPr lang="ru-RU" dirty="0" err="1"/>
              <a:t>Routine</a:t>
            </a:r>
            <a:r>
              <a:rPr lang="ru-RU" dirty="0"/>
              <a:t>, ISR) в случае события прерывания.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После обработки исключения или прерывания ЦПУ возобновляет предыдущий поток выполнения, и предыдущая задача может</a:t>
            </a:r>
            <a:r>
              <a:rPr lang="en-US" dirty="0"/>
              <a:t> </a:t>
            </a:r>
            <a:r>
              <a:rPr lang="ru-RU" dirty="0"/>
              <a:t>продолжить свое выполнение.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архитектуре ARM прерывания являются одним из типов исключений. Прерывания</a:t>
            </a:r>
            <a:r>
              <a:rPr lang="en-US" dirty="0"/>
              <a:t> </a:t>
            </a:r>
            <a:r>
              <a:rPr lang="ru-RU" dirty="0"/>
              <a:t>генерируются от периферийных устройств или внешних входов, и</a:t>
            </a:r>
            <a:r>
              <a:rPr lang="en-US" dirty="0"/>
              <a:t> </a:t>
            </a:r>
            <a:r>
              <a:rPr lang="ru-RU" dirty="0"/>
              <a:t>в некоторых случаях они могут запускаться </a:t>
            </a:r>
            <a:r>
              <a:rPr lang="ru-RU" dirty="0" err="1"/>
              <a:t>программно</a:t>
            </a:r>
            <a:r>
              <a:rPr lang="ru-RU" dirty="0"/>
              <a:t>. Исключения связаны с выполнением программного обеспечения, а само ЦПУ может быть источником</a:t>
            </a:r>
            <a:r>
              <a:rPr lang="en-US" dirty="0"/>
              <a:t> </a:t>
            </a:r>
            <a:r>
              <a:rPr lang="ru-RU" dirty="0"/>
              <a:t>исключений. Это могут быть события отказов или события, сгенерированные операционной системой.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0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первых трех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NMI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Fault</a:t>
            </a:r>
            <a:r>
              <a:rPr lang="ru-RU" dirty="0"/>
              <a:t>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каждому исключению может быть назначен уровень приоритета, который определяет порядок обработки в случае одновременных прерываний: чем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меньше число, тем выше приоритет.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предположим, что у нас есть две процедуры прерывания, связанные с источниками A и B. Мы можем назначить прерывание с более высоким приоритетом (с более низким числом) для источника A. Если прерывание, связанное с A, поступит при обработке процессором прерывания от источника B, то выполнение B приостанавливается, что позволяет немедленно выполнить процедуру обработки прерывания с более высоким приоритетом.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14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99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4585-01DE-470E-A1E9-0E3100518AF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79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4823E-02AF-4ACB-A13B-B5BAD770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4B69FF-8997-4DC5-8953-4617406B4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AEF796-75CD-4FE5-8A53-B7BAF591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41D5-1CF8-416E-AB10-D747648B76CB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CC5BEB-DBDD-42B9-BB90-BEA84F37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1CD90F-26C6-4FC4-AD84-F892E8F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27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FAE59-BD97-427D-9C52-E2C8A6F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F65B85-A9AC-4AC0-86D9-D5826DA61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CA717-50F8-43CD-9049-B06DBB5C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9E2A-57C3-4F67-A087-BF2F917CD13C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E46107-BBDB-46A8-AF2A-823EF8E5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48CA41-D4E5-404F-AE42-CEED5FD8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23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E5B36B-4EAC-437F-92F9-DFC68BCB8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3B7F13-992E-4B11-87A9-8C6807D34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360F76-CD69-48FC-BBD9-30346DE7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E49F-52E8-4A98-A654-7EE646A3AEC6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744FD-E707-4A46-8BD2-64844CAF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60333-4A2B-460F-AB4D-3ADD1BA3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06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C69F1-8562-4A87-B1AE-9A8B58B9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46EF2-2818-4B75-9FCC-D551AF9C5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CBA1D7-481F-4EC6-BC13-F189CFCF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DE32-D6B5-4A39-8A82-678E81A79526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987E5B-3F70-4022-BD64-64E732E9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214ED5-6AE2-4087-AA11-E2C2963E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9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59D4A-0FB4-4DD2-98CC-FDECB033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7AF3FA-AE2A-418F-8E56-00795FF4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1C1D39-A6B7-4CFB-84A8-28975D46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0588-FBC8-4782-8B50-FAEB2FAD48D4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E4116F-BDB7-45A8-A232-97D32DB2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9F5768-78FE-4BF8-8348-B70DDDE5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74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8B2D9-3666-4F7B-B72F-8EDAB6F7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71E6B-14CF-4E1F-91E0-26F97EE92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FEEFEE-99E8-4FAB-BA27-B135FB6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45631E-1CC6-4991-AFCE-3C027743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B46F-08C7-459E-BBEC-C179365627A6}" type="datetime1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3397D4-DBB0-4E51-841F-9119E289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9A7A86-9B8F-4985-A177-666D3C1E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37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261A3-AAB9-4170-B8F0-4459A640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D6837B-C585-41AC-97AE-1D984914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CB5F5F-9DDA-443B-99E7-E738EE7C7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C9F261-AE5F-479A-BAA2-3F9E8235F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3C954D-5086-4280-B2F0-C4025AB4B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573737-59F6-407A-8186-04CFFBC7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17C1-E07F-4EE3-BB2F-A2AD443DB33D}" type="datetime1">
              <a:rPr lang="ru-RU" smtClean="0"/>
              <a:t>01.12.2022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AC4EC5-1E22-4E3A-B035-1485EC54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BD28AF-3A52-4556-B220-75E624FE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23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D64DB-2A25-4158-9569-215BB652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6FD591-8550-4E1F-9095-845880B2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58FD-C571-46C4-897B-6B0455BB2A05}" type="datetime1">
              <a:rPr lang="ru-RU" smtClean="0"/>
              <a:t>01.12.2022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E9F7EC-F6C6-4797-A73D-88950AB9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2799F-2F58-42DF-8E55-BE8D3EC6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07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45EEA3-407B-485F-AD05-25D198CA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7D409-F6BF-49EB-98BA-3941730C31DC}" type="datetime1">
              <a:rPr lang="ru-RU" smtClean="0"/>
              <a:t>01.12.2022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6F807D-5657-4DB7-B771-ACE79491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5D1DC1-99DB-4AF9-820D-FED2F610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88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B164C-31DF-4AC3-837B-FD2723F7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4181C0-A097-4C15-A565-D6235C3EA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97C031-B6CE-4B75-846C-4EB1F78F4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D7F65E-241A-4A6A-A38F-03F3A340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E32D-13EF-4678-82EE-ED3B70E14AF0}" type="datetime1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AFFEB-C94A-467D-ACFB-99F44F5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FDE336-E2A2-4EEA-B1E4-9F324CA1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62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95F00-F657-4025-9603-73871E46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D7E2B7-9A03-439A-8721-0E47E757A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145F22-0F7F-4D92-AE03-02F593C3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20A97B-9883-445C-A188-33283DC6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6196-117F-4D27-B8AA-A531740024B1}" type="datetime1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411C59-7757-4790-BBC6-D1BEF67E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BF857F-6DE2-4A1D-A523-32C438EA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77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FD9DF-A5CF-4024-8D9F-9F8F1B82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B87D0C-C418-4414-AE15-66BA64A9C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BD1147-5EA4-40FC-9E89-63929E283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E6401-F8D1-4D18-8079-5ABFDDE2451B}" type="datetime1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449E3-E7AD-4299-9120-871B1018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D4D3AF-1004-4E8C-8EEE-E9C044855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5869B-1283-4E89-A718-09AF5726E2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19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0F708-701D-48AC-BC03-A27F19822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Лекция 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1B5B5E-8B93-4E16-B387-117CEF72FE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4800" dirty="0"/>
              <a:t>Знакомство с архитектурой микроконтроллера </a:t>
            </a:r>
            <a:r>
              <a:rPr lang="ru-RU" sz="4800" dirty="0" err="1"/>
              <a:t>Cortex</a:t>
            </a:r>
            <a:r>
              <a:rPr lang="ru-RU" sz="4800" dirty="0"/>
              <a:t>-M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76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DF748D-4E32-40F1-B18F-4147ADE7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764730-EFA8-453F-9902-6AF920D3DDC5}"/>
              </a:ext>
            </a:extLst>
          </p:cNvPr>
          <p:cNvSpPr/>
          <p:nvPr/>
        </p:nvSpPr>
        <p:spPr>
          <a:xfrm>
            <a:off x="698938" y="4531817"/>
            <a:ext cx="107941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bit_band_address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alias_region_base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+ (</a:t>
            </a: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region_base_offset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x 32) + (</a:t>
            </a: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bit_number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x 4)</a:t>
            </a:r>
            <a:br>
              <a:rPr lang="en-US" sz="2000" dirty="0">
                <a:solidFill>
                  <a:srgbClr val="000000"/>
                </a:solidFill>
                <a:latin typeface="AnonymousPro"/>
              </a:rPr>
            </a:br>
            <a:r>
              <a:rPr lang="ru-RU" sz="2000" dirty="0">
                <a:solidFill>
                  <a:srgbClr val="000000"/>
                </a:solidFill>
                <a:latin typeface="LinLibertine"/>
              </a:rPr>
              <a:t>где:</a:t>
            </a:r>
            <a:br>
              <a:rPr lang="ru-RU" sz="2000" dirty="0">
                <a:solidFill>
                  <a:srgbClr val="000000"/>
                </a:solidFill>
                <a:latin typeface="LinLibertine"/>
              </a:rPr>
            </a:b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alias_region_base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inLibertine"/>
              </a:rPr>
              <a:t>– </a:t>
            </a:r>
            <a:r>
              <a:rPr lang="ru-RU" sz="2000" dirty="0">
                <a:solidFill>
                  <a:srgbClr val="000000"/>
                </a:solidFill>
                <a:latin typeface="LinLibertine"/>
              </a:rPr>
              <a:t>базовый адрес области доступа к битам;</a:t>
            </a:r>
            <a:br>
              <a:rPr lang="ru-RU" sz="2000" dirty="0">
                <a:solidFill>
                  <a:srgbClr val="000000"/>
                </a:solidFill>
                <a:latin typeface="LinLibertine"/>
              </a:rPr>
            </a:b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region_base_offset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inLibertine"/>
              </a:rPr>
              <a:t>– </a:t>
            </a:r>
            <a:r>
              <a:rPr lang="ru-RU" sz="2000" dirty="0">
                <a:solidFill>
                  <a:srgbClr val="000000"/>
                </a:solidFill>
                <a:latin typeface="LinLibertine"/>
              </a:rPr>
              <a:t>смещение области доступа к битам;</a:t>
            </a:r>
            <a:br>
              <a:rPr lang="ru-RU" sz="2000" dirty="0">
                <a:solidFill>
                  <a:srgbClr val="000000"/>
                </a:solidFill>
                <a:latin typeface="LinLibertine"/>
              </a:rPr>
            </a:br>
            <a:r>
              <a:rPr lang="en-US" sz="2000" dirty="0" err="1">
                <a:solidFill>
                  <a:srgbClr val="000000"/>
                </a:solidFill>
                <a:latin typeface="AnonymousPro"/>
              </a:rPr>
              <a:t>bit_number</a:t>
            </a:r>
            <a:r>
              <a:rPr lang="en-US" sz="2000" dirty="0">
                <a:solidFill>
                  <a:srgbClr val="000000"/>
                </a:solidFill>
                <a:latin typeface="AnonymousPr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inLibertine"/>
              </a:rPr>
              <a:t>– </a:t>
            </a:r>
            <a:r>
              <a:rPr lang="ru-RU" sz="2000" dirty="0">
                <a:solidFill>
                  <a:srgbClr val="000000"/>
                </a:solidFill>
                <a:latin typeface="LinLibertine"/>
              </a:rPr>
              <a:t>номер бита.</a:t>
            </a:r>
            <a:r>
              <a:rPr lang="ru-RU" sz="2000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54E8CE-E2CC-403A-9A2A-5AAABFE8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42" y="501650"/>
            <a:ext cx="8085316" cy="38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DFDE50-BFC2-4FB3-AAFF-57C24A37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94058-4131-4740-B8F8-DD64C404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40" y="123825"/>
            <a:ext cx="7780720" cy="380161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5B966F1-BAAF-4773-8A6F-3116FA78EE84}"/>
              </a:ext>
            </a:extLst>
          </p:cNvPr>
          <p:cNvSpPr/>
          <p:nvPr/>
        </p:nvSpPr>
        <p:spPr>
          <a:xfrm>
            <a:off x="357351" y="4168769"/>
            <a:ext cx="11477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ARM определяет две области </a:t>
            </a:r>
            <a:r>
              <a:rPr lang="en-US" dirty="0"/>
              <a:t>bit banding </a:t>
            </a:r>
            <a:r>
              <a:rPr lang="ru-RU" dirty="0"/>
              <a:t>для микроконтроллеров </a:t>
            </a:r>
            <a:r>
              <a:rPr lang="ru-RU" dirty="0" err="1"/>
              <a:t>Cortex</a:t>
            </a:r>
            <a:r>
              <a:rPr lang="ru-RU" dirty="0"/>
              <a:t>-M, каждая размером 1 МБ и отображается в 32-МБ. Каждое 32-битное слово в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alias</a:t>
            </a:r>
            <a:r>
              <a:rPr lang="ru-RU" dirty="0"/>
              <a:t> относится к одному биту в области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region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Первая область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region</a:t>
            </a:r>
            <a:r>
              <a:rPr lang="ru-RU" dirty="0"/>
              <a:t> начинается с 0x2000 0000 и заканчивается в 0x200F FFFF, а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alias</a:t>
            </a:r>
            <a:r>
              <a:rPr lang="ru-RU" dirty="0"/>
              <a:t> расположена от 0x2200 0000 до 0x23FF FFFF.  Эта область предназначена для доступа к ячейкам памяти SRAM.</a:t>
            </a:r>
          </a:p>
          <a:p>
            <a:endParaRPr lang="en-US" dirty="0"/>
          </a:p>
          <a:p>
            <a:r>
              <a:rPr lang="ru-RU" dirty="0"/>
              <a:t>Вторая область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region</a:t>
            </a:r>
            <a:r>
              <a:rPr lang="ru-RU" dirty="0"/>
              <a:t> начинается с 0x4000 0000 и заканчивается 0x400F FFFF, а </a:t>
            </a:r>
            <a:r>
              <a:rPr lang="ru-RU" dirty="0" err="1"/>
              <a:t>bit-band</a:t>
            </a:r>
            <a:r>
              <a:rPr lang="ru-RU" dirty="0"/>
              <a:t> </a:t>
            </a:r>
            <a:r>
              <a:rPr lang="ru-RU" dirty="0" err="1"/>
              <a:t>alias</a:t>
            </a:r>
            <a:r>
              <a:rPr lang="ru-RU" dirty="0"/>
              <a:t> расположена от 0x4200 0000 до 0x43FF FFFF. . Эта область предназначена для доступа к регистрам периферийных устройств.</a:t>
            </a:r>
          </a:p>
        </p:txBody>
      </p:sp>
    </p:spTree>
    <p:extLst>
      <p:ext uri="{BB962C8B-B14F-4D97-AF65-F5344CB8AC3E}">
        <p14:creationId xmlns:p14="http://schemas.microsoft.com/office/powerpoint/2010/main" val="271123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BD6BC2-5EA9-4C44-AA80-0C797E90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6" y="3835080"/>
            <a:ext cx="5953125" cy="27465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934C8-47F4-4797-9732-32F696E5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7.</a:t>
            </a:r>
            <a:r>
              <a:rPr lang="en-US" dirty="0"/>
              <a:t> </a:t>
            </a:r>
            <a:r>
              <a:rPr lang="ru-RU" dirty="0"/>
              <a:t>Параллельное выполнение машинных инструкций. Конвейер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E2B4F-AC67-4540-AD6A-5616BA7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577E9D-4DBA-4E9C-83E5-81EF9910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6" y="1649642"/>
            <a:ext cx="10639425" cy="236632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8B230B-FB8A-4FC3-BBEA-53F28C88112D}"/>
              </a:ext>
            </a:extLst>
          </p:cNvPr>
          <p:cNvSpPr/>
          <p:nvPr/>
        </p:nvSpPr>
        <p:spPr>
          <a:xfrm>
            <a:off x="7896226" y="4216662"/>
            <a:ext cx="37147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Размер конвейера:</a:t>
            </a:r>
          </a:p>
          <a:p>
            <a:endParaRPr lang="ru-RU" sz="2400" dirty="0"/>
          </a:p>
          <a:p>
            <a:r>
              <a:rPr lang="ru-RU" sz="2400" dirty="0"/>
              <a:t>Cortex-M0/3/4: 3 ступени</a:t>
            </a:r>
          </a:p>
          <a:p>
            <a:r>
              <a:rPr lang="ru-RU" sz="2400" dirty="0"/>
              <a:t>Cortex-M0+: 2 ступени</a:t>
            </a:r>
          </a:p>
          <a:p>
            <a:r>
              <a:rPr lang="ru-RU" sz="2400" dirty="0"/>
              <a:t>Cortex-M7: 6 ступеней</a:t>
            </a:r>
          </a:p>
        </p:txBody>
      </p:sp>
    </p:spTree>
    <p:extLst>
      <p:ext uri="{BB962C8B-B14F-4D97-AF65-F5344CB8AC3E}">
        <p14:creationId xmlns:p14="http://schemas.microsoft.com/office/powerpoint/2010/main" val="415653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FF9D6-A75F-474C-8695-12EE7AF7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118"/>
            <a:ext cx="10515600" cy="116338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8.</a:t>
            </a:r>
            <a:r>
              <a:rPr lang="en-US" dirty="0"/>
              <a:t> </a:t>
            </a:r>
            <a:r>
              <a:rPr lang="ru-RU" dirty="0"/>
              <a:t>Прерывания и исключения</a:t>
            </a:r>
            <a:br>
              <a:rPr lang="en-US" dirty="0"/>
            </a:br>
            <a:r>
              <a:rPr lang="en-US" sz="3200" dirty="0"/>
              <a:t>8.1. </a:t>
            </a:r>
            <a:r>
              <a:rPr lang="ru-RU" sz="3200" dirty="0"/>
              <a:t>Обработчик прерывания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BD0E14-029B-485B-9EB2-9CDDF1E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13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6F1FB26-9750-4FE5-AA30-92708515E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9549" y="1335506"/>
            <a:ext cx="5512902" cy="52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FF9D6-A75F-474C-8695-12EE7AF7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4" y="320634"/>
            <a:ext cx="10515600" cy="57384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8.2. Приоритет</a:t>
            </a:r>
            <a:r>
              <a:rPr lang="en-US" sz="3200" dirty="0"/>
              <a:t> </a:t>
            </a:r>
            <a:r>
              <a:rPr lang="ru-RU" sz="3200" dirty="0"/>
              <a:t>прерывания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B20FBD-86B7-4627-BB12-6A3354B91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584" y="1103520"/>
            <a:ext cx="10698831" cy="51469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BD0E14-029B-485B-9EB2-9CDDF1E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8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43C100-A34C-4A78-9077-BFD556D77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671" y="1155032"/>
            <a:ext cx="11162658" cy="40465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95B4D9-0B5B-4C54-8676-1CBD4D62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78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D750A-E67A-4495-86D1-01B4068B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8.3.	Nested Vectored Interrupt Controller (NVIC).</a:t>
            </a:r>
            <a:endParaRPr lang="ru-RU" sz="3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509838-0000-4619-8B5A-49364CCB6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275" y="1079358"/>
            <a:ext cx="11451449" cy="51697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10FCE7-17B1-49CA-A1DA-1617250D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18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DFB3F-9B91-466B-938A-FDE761EC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370"/>
          </a:xfrm>
        </p:spPr>
        <p:txBody>
          <a:bodyPr>
            <a:normAutofit/>
          </a:bodyPr>
          <a:lstStyle/>
          <a:p>
            <a:r>
              <a:rPr lang="ru-RU" sz="3200" dirty="0"/>
              <a:t>Свойства  NVIC 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44073-8932-4B77-8F05-37E90A0A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3" y="950496"/>
            <a:ext cx="11285620" cy="540585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Гибкое управление исключениями и прерываниями</a:t>
            </a:r>
            <a:r>
              <a:rPr lang="ru-RU" dirty="0"/>
              <a:t>: обработка запросов прерываний от периферийных устройств и исключений от ядра процессора, возможность разрешения/запрета (кроме NMI)</a:t>
            </a:r>
          </a:p>
          <a:p>
            <a:r>
              <a:rPr lang="ru-RU" b="1" dirty="0"/>
              <a:t>Поддержка вложенных исключений/прерываний</a:t>
            </a:r>
            <a:endParaRPr lang="en-US" b="1" dirty="0"/>
          </a:p>
          <a:p>
            <a:r>
              <a:rPr lang="ru-RU" b="1" dirty="0"/>
              <a:t>Назначение уровней приоритета исключениям и прерываниям </a:t>
            </a:r>
            <a:r>
              <a:rPr lang="ru-RU" dirty="0"/>
              <a:t>(кроме первых трех типов исключений)</a:t>
            </a:r>
          </a:p>
          <a:p>
            <a:r>
              <a:rPr lang="ru-RU" b="1" dirty="0"/>
              <a:t>Векторный переход к исключению/прерыванию</a:t>
            </a:r>
            <a:r>
              <a:rPr lang="ru-RU" dirty="0"/>
              <a:t>: автоматически определяет расположение обработчика исключения/прерывания</a:t>
            </a:r>
          </a:p>
          <a:p>
            <a:r>
              <a:rPr lang="ru-RU" b="1" dirty="0"/>
              <a:t>Маскирование прерываний</a:t>
            </a:r>
            <a:r>
              <a:rPr lang="ru-RU" dirty="0"/>
              <a:t>: остановка выполнения всех или некоторых обработчиков (кроме NMI) позволяет безопасно выполнять критические задачи</a:t>
            </a:r>
          </a:p>
          <a:p>
            <a:r>
              <a:rPr lang="ru-RU" b="1" dirty="0"/>
              <a:t> Детерминированное время реакции на прерывание</a:t>
            </a:r>
            <a:r>
              <a:rPr lang="ru-RU" dirty="0"/>
              <a:t>: </a:t>
            </a:r>
          </a:p>
          <a:p>
            <a:pPr lvl="1"/>
            <a:r>
              <a:rPr lang="ru-RU" dirty="0"/>
              <a:t>12 тактов для ядер Cortex-M3/4, а также для Cortex-M7,</a:t>
            </a:r>
            <a:r>
              <a:rPr lang="en-US" dirty="0"/>
              <a:t> </a:t>
            </a:r>
            <a:r>
              <a:rPr lang="ru-RU" dirty="0"/>
              <a:t>если код хранится в ITCM, а данные в DTCM</a:t>
            </a:r>
          </a:p>
          <a:p>
            <a:pPr lvl="1"/>
            <a:r>
              <a:rPr lang="ru-RU" dirty="0"/>
              <a:t>15 тактов для Cortex-M0</a:t>
            </a:r>
          </a:p>
          <a:p>
            <a:pPr lvl="1"/>
            <a:r>
              <a:rPr lang="ru-RU" dirty="0"/>
              <a:t>16 тактов для Cortex-M0+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AA9603-680C-4A4F-A3EC-484076EC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93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C49D9-C964-4C3E-BC33-F77EC239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pPr algn="ctr"/>
            <a:r>
              <a:rPr lang="ru-RU" dirty="0"/>
              <a:t>9.</a:t>
            </a:r>
            <a:r>
              <a:rPr lang="en-US" dirty="0"/>
              <a:t> </a:t>
            </a:r>
            <a:r>
              <a:rPr lang="ru-RU" dirty="0"/>
              <a:t>Системный таймер </a:t>
            </a:r>
            <a:r>
              <a:rPr lang="en-US" dirty="0" err="1"/>
              <a:t>SysTick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A8560F-B50E-4EF3-8BD6-8272A3AC9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352" y="1155700"/>
            <a:ext cx="9753295" cy="52006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C8C5FC-8EDB-4C17-99E1-0A204D82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34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DA3DE-CF7E-4EB6-BE6E-2B0AEE86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10.</a:t>
            </a:r>
            <a:r>
              <a:rPr lang="ru-RU" dirty="0"/>
              <a:t> </a:t>
            </a:r>
            <a:r>
              <a:rPr lang="it-IT" dirty="0"/>
              <a:t>Cortex Microcontroller Software</a:t>
            </a:r>
            <a:br>
              <a:rPr lang="ru-RU" dirty="0"/>
            </a:br>
            <a:r>
              <a:rPr lang="it-IT" dirty="0"/>
              <a:t>Interface Standard (CMSIS).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BE374-1B2C-4555-A7D9-7A4BA930C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905"/>
            <a:ext cx="10515600" cy="392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Общий стандарт программного интерфейса микроконтроллера (</a:t>
            </a:r>
            <a:r>
              <a:rPr lang="en-US" dirty="0"/>
              <a:t>Common Microcontroller Software Interface Standard, </a:t>
            </a:r>
            <a:r>
              <a:rPr lang="ru-RU" dirty="0"/>
              <a:t>CMSIS) — это независимый от поставщика уровень абстракции для микроконтроллеров, основанных на процессорах </a:t>
            </a:r>
            <a:r>
              <a:rPr lang="ru-RU" dirty="0" err="1"/>
              <a:t>Arm</a:t>
            </a:r>
            <a:r>
              <a:rPr lang="ru-RU" dirty="0"/>
              <a:t> </a:t>
            </a:r>
            <a:r>
              <a:rPr lang="ru-RU" dirty="0" err="1"/>
              <a:t>Cortex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CMSIS предоставляет интерфейсы для процессора и периферийных устройств, операционных систем реального времени и компонентов промежуточного программного обеспечения.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704606-0CD6-43E8-8731-120B56C1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78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A228F-CF77-4A9F-9BFE-A590A9E0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0235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1.1. </a:t>
            </a:r>
            <a:r>
              <a:rPr lang="ru-RU" dirty="0"/>
              <a:t>Архитектура: </a:t>
            </a:r>
            <a:r>
              <a:rPr lang="en-US" dirty="0"/>
              <a:t>Harvard vs Princeton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99CD1C-3531-4018-9C6A-70D916F0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484"/>
            <a:ext cx="5157787" cy="509776"/>
          </a:xfrm>
        </p:spPr>
        <p:txBody>
          <a:bodyPr>
            <a:normAutofit/>
          </a:bodyPr>
          <a:lstStyle/>
          <a:p>
            <a:r>
              <a:rPr lang="en-US" dirty="0"/>
              <a:t>Harvard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A3FC10-5471-4477-9667-0D7039025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299" y="1777260"/>
            <a:ext cx="5605099" cy="4715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Источник: Говард </a:t>
            </a:r>
            <a:r>
              <a:rPr lang="ru-RU" dirty="0" err="1"/>
              <a:t>Эйкен</a:t>
            </a:r>
            <a:r>
              <a:rPr lang="en-US" dirty="0"/>
              <a:t>, </a:t>
            </a:r>
            <a:r>
              <a:rPr lang="ru-RU" dirty="0"/>
              <a:t>1944, «Марк </a:t>
            </a:r>
            <a:r>
              <a:rPr lang="en-US" dirty="0"/>
              <a:t>I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/>
              <a:t>Память программ отделена от памяти данных.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FAC97-3BE6-45E2-ABE2-0B63087BE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484"/>
            <a:ext cx="5183188" cy="509776"/>
          </a:xfrm>
        </p:spPr>
        <p:txBody>
          <a:bodyPr>
            <a:normAutofit/>
          </a:bodyPr>
          <a:lstStyle/>
          <a:p>
            <a:r>
              <a:rPr lang="en-US" dirty="0"/>
              <a:t>Princeton (von Neumann</a:t>
            </a:r>
            <a:r>
              <a:rPr lang="ru-RU" dirty="0"/>
              <a:t>)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D1EA63-852B-4005-B3F5-674DC6AF2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3" y="1777260"/>
            <a:ext cx="5605097" cy="4715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Источник: Джон фон Нейман</a:t>
            </a:r>
            <a:r>
              <a:rPr lang="en-US" dirty="0"/>
              <a:t>, </a:t>
            </a:r>
            <a:r>
              <a:rPr lang="ru-RU" dirty="0"/>
              <a:t>1944, «ЭНИАК»</a:t>
            </a:r>
            <a:endParaRPr lang="en-US" dirty="0"/>
          </a:p>
          <a:p>
            <a:r>
              <a:rPr lang="ru-RU" dirty="0"/>
              <a:t>Программы и данные используют общее пространство памяти.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C29F6D-0F1A-4264-916E-85D556D3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5" y="3489951"/>
            <a:ext cx="4481466" cy="28457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762863-0836-40EE-B269-4859E50F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02" y="3489951"/>
            <a:ext cx="5057869" cy="2841499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1134EA-1849-450F-BD20-36FB364B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64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6198D-31C7-4FB4-BB9B-C9710894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/>
          </a:bodyPr>
          <a:lstStyle/>
          <a:p>
            <a:r>
              <a:rPr lang="en-US" sz="3200" dirty="0"/>
              <a:t>10.1.</a:t>
            </a:r>
            <a:r>
              <a:rPr lang="ru-RU" sz="3200" dirty="0"/>
              <a:t> </a:t>
            </a:r>
            <a:r>
              <a:rPr lang="en-US" sz="3200" dirty="0"/>
              <a:t>CMSIS-CORE(M)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63D86E-3425-47AD-8501-71818EFFB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118937"/>
            <a:ext cx="11381873" cy="50580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Стандартизированный API для ядра процессора </a:t>
            </a:r>
            <a:r>
              <a:rPr lang="ru-RU" dirty="0" err="1"/>
              <a:t>Cortex</a:t>
            </a:r>
            <a:r>
              <a:rPr lang="ru-RU" dirty="0"/>
              <a:t>-M и периферийных устройств.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Предоставляет доступ к ядру процессора и периферийным устройствам устройства.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 Определяет:</a:t>
            </a:r>
          </a:p>
          <a:p>
            <a:r>
              <a:rPr lang="ru-RU" dirty="0"/>
              <a:t>Уровень аппаратной абстракции (HAL) для регистров процессора </a:t>
            </a:r>
            <a:r>
              <a:rPr lang="ru-RU" dirty="0" err="1"/>
              <a:t>Cortex</a:t>
            </a:r>
            <a:r>
              <a:rPr lang="ru-RU" dirty="0"/>
              <a:t>-M, </a:t>
            </a:r>
            <a:r>
              <a:rPr lang="ru-RU" dirty="0" err="1"/>
              <a:t>SysTick</a:t>
            </a:r>
            <a:r>
              <a:rPr lang="ru-RU" dirty="0"/>
              <a:t>, NVIC, системного блока управления, MPU, FPU и функций доступа к ядру.</a:t>
            </a:r>
          </a:p>
          <a:p>
            <a:r>
              <a:rPr lang="ru-RU" b="1" dirty="0"/>
              <a:t>Имена системных исключений</a:t>
            </a:r>
            <a:r>
              <a:rPr lang="ru-RU" dirty="0"/>
              <a:t>.</a:t>
            </a:r>
          </a:p>
          <a:p>
            <a:r>
              <a:rPr lang="ru-RU" b="1" dirty="0"/>
              <a:t>Файлы заголовков</a:t>
            </a:r>
            <a:r>
              <a:rPr lang="ru-RU" dirty="0"/>
              <a:t>, которые улучшают переносимость программного обеспечения, включая соглашения об именах прерываний.</a:t>
            </a:r>
          </a:p>
          <a:p>
            <a:r>
              <a:rPr lang="ru-RU" b="1" dirty="0"/>
              <a:t>Методы инициализации системы</a:t>
            </a:r>
            <a:r>
              <a:rPr lang="ru-RU" dirty="0"/>
              <a:t> (например, функция </a:t>
            </a:r>
            <a:r>
              <a:rPr lang="ru-RU" dirty="0" err="1"/>
              <a:t>SystemInit</a:t>
            </a:r>
            <a:r>
              <a:rPr lang="ru-RU" dirty="0"/>
              <a:t>() для настройки системы часов устройства).</a:t>
            </a:r>
          </a:p>
          <a:p>
            <a:r>
              <a:rPr lang="ru-RU" b="1" dirty="0"/>
              <a:t>Внутренние функции</a:t>
            </a:r>
            <a:r>
              <a:rPr lang="ru-RU" dirty="0"/>
              <a:t> для генерации инструкций ЦП, которые не поддерживаются стандартными функциями C.</a:t>
            </a:r>
          </a:p>
          <a:p>
            <a:r>
              <a:rPr lang="ru-RU" b="1" dirty="0"/>
              <a:t>Переменная для определения частоты системных часов</a:t>
            </a:r>
            <a:r>
              <a:rPr lang="ru-RU" dirty="0"/>
              <a:t>, упрощающая настройку таймера </a:t>
            </a:r>
            <a:r>
              <a:rPr lang="ru-RU" dirty="0" err="1"/>
              <a:t>SysTick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DB9BBC-1248-4C9A-8970-8BB84829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58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9F83B-F0FD-4806-B529-B1F6891D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21464"/>
          </a:xfrm>
        </p:spPr>
        <p:txBody>
          <a:bodyPr>
            <a:normAutofit/>
          </a:bodyPr>
          <a:lstStyle/>
          <a:p>
            <a:r>
              <a:rPr lang="en-US" sz="3200" dirty="0"/>
              <a:t>10.2. CMSIS-Driver</a:t>
            </a:r>
            <a:endParaRPr lang="ru-RU" sz="32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4CE933A-DAF4-4957-9054-1839B1985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042" y="717717"/>
            <a:ext cx="8506326" cy="6214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Программный API, описывающий интерфейсы периферийных драйверов для стеков промежуточного ПО и пользовательских приложений.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8DF4C-B79A-47FA-A449-74755E3A0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32758" y="986590"/>
            <a:ext cx="1921041" cy="55062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Определены следующие </a:t>
            </a:r>
            <a:r>
              <a:rPr lang="en-US" dirty="0"/>
              <a:t>API </a:t>
            </a:r>
            <a:r>
              <a:rPr lang="ru-RU" dirty="0"/>
              <a:t>драйвера </a:t>
            </a:r>
            <a:r>
              <a:rPr lang="en-US" dirty="0"/>
              <a:t>CMSIS: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CAN</a:t>
            </a:r>
            <a:endParaRPr lang="ru-RU" b="1" dirty="0"/>
          </a:p>
          <a:p>
            <a:r>
              <a:rPr lang="en-US" b="1" dirty="0"/>
              <a:t>Ethernet</a:t>
            </a:r>
            <a:endParaRPr lang="ru-RU" b="1" dirty="0"/>
          </a:p>
          <a:p>
            <a:r>
              <a:rPr lang="en-US" b="1" dirty="0"/>
              <a:t>I2C</a:t>
            </a:r>
            <a:endParaRPr lang="ru-RU" b="1" dirty="0"/>
          </a:p>
          <a:p>
            <a:r>
              <a:rPr lang="en-US" b="1" dirty="0"/>
              <a:t>MCI</a:t>
            </a:r>
            <a:endParaRPr lang="ru-RU" b="1" dirty="0"/>
          </a:p>
          <a:p>
            <a:r>
              <a:rPr lang="en-US" b="1" dirty="0"/>
              <a:t>NAND</a:t>
            </a:r>
            <a:endParaRPr lang="ru-RU" b="1" dirty="0"/>
          </a:p>
          <a:p>
            <a:r>
              <a:rPr lang="en-US" b="1" dirty="0"/>
              <a:t>Flash</a:t>
            </a:r>
            <a:endParaRPr lang="ru-RU" b="1" dirty="0"/>
          </a:p>
          <a:p>
            <a:r>
              <a:rPr lang="en-US" b="1" dirty="0"/>
              <a:t>SAI</a:t>
            </a:r>
            <a:endParaRPr lang="ru-RU" b="1" dirty="0"/>
          </a:p>
          <a:p>
            <a:r>
              <a:rPr lang="en-US" b="1" dirty="0"/>
              <a:t>SPI</a:t>
            </a:r>
            <a:endParaRPr lang="ru-RU" b="1" dirty="0"/>
          </a:p>
          <a:p>
            <a:r>
              <a:rPr lang="en-US" b="1" dirty="0"/>
              <a:t>Storage</a:t>
            </a:r>
            <a:endParaRPr lang="ru-RU" b="1" dirty="0"/>
          </a:p>
          <a:p>
            <a:r>
              <a:rPr lang="en-US" b="1" dirty="0"/>
              <a:t>USART</a:t>
            </a:r>
            <a:endParaRPr lang="ru-RU" b="1" dirty="0"/>
          </a:p>
          <a:p>
            <a:r>
              <a:rPr lang="en-US" b="1" dirty="0"/>
              <a:t>USB</a:t>
            </a:r>
            <a:endParaRPr lang="ru-RU" b="1" dirty="0"/>
          </a:p>
          <a:p>
            <a:r>
              <a:rPr lang="en-US" b="1" dirty="0"/>
              <a:t>VIO</a:t>
            </a:r>
            <a:endParaRPr lang="ru-RU" b="1" dirty="0"/>
          </a:p>
          <a:p>
            <a:r>
              <a:rPr lang="en-US" b="1" dirty="0" err="1"/>
              <a:t>WiFi</a:t>
            </a:r>
            <a:endParaRPr lang="ru-RU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12597B-38EC-4206-B32A-43863743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21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3FE26A-EAD7-497D-969B-57849E46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7" y="1267745"/>
            <a:ext cx="7413403" cy="54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60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6946D-6D07-406E-B7B6-0E23F0CC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50"/>
            <a:ext cx="10515600" cy="602165"/>
          </a:xfrm>
        </p:spPr>
        <p:txBody>
          <a:bodyPr>
            <a:normAutofit/>
          </a:bodyPr>
          <a:lstStyle/>
          <a:p>
            <a:r>
              <a:rPr lang="en-US" sz="3200" dirty="0"/>
              <a:t>10.3. CMSIS-DSP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A4E948-F497-4206-B70A-36E5301B9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916" y="2607177"/>
            <a:ext cx="5181600" cy="3749173"/>
          </a:xfrm>
        </p:spPr>
        <p:txBody>
          <a:bodyPr>
            <a:normAutofit/>
          </a:bodyPr>
          <a:lstStyle/>
          <a:p>
            <a:r>
              <a:rPr lang="ru-RU" sz="2400" dirty="0"/>
              <a:t>Основные математические функции</a:t>
            </a:r>
          </a:p>
          <a:p>
            <a:r>
              <a:rPr lang="ru-RU" sz="2400" dirty="0"/>
              <a:t>Быстрые математические функции</a:t>
            </a:r>
          </a:p>
          <a:p>
            <a:r>
              <a:rPr lang="ru-RU" sz="2400" dirty="0"/>
              <a:t>Сложные математические функции</a:t>
            </a:r>
          </a:p>
          <a:p>
            <a:r>
              <a:rPr lang="ru-RU" sz="2400" dirty="0"/>
              <a:t>Функции фильтрации</a:t>
            </a:r>
          </a:p>
          <a:p>
            <a:r>
              <a:rPr lang="ru-RU" sz="2400" dirty="0"/>
              <a:t>Матричные функции</a:t>
            </a:r>
          </a:p>
          <a:p>
            <a:r>
              <a:rPr lang="ru-RU" sz="2400" dirty="0"/>
              <a:t>Функции преобразования</a:t>
            </a:r>
          </a:p>
          <a:p>
            <a:r>
              <a:rPr lang="ru-RU" sz="2400" dirty="0"/>
              <a:t>Функции управления двигателем</a:t>
            </a:r>
            <a:endParaRPr lang="en-US" sz="2400" dirty="0"/>
          </a:p>
          <a:p>
            <a:r>
              <a:rPr lang="ru-RU" sz="2400" dirty="0"/>
              <a:t>Статистические функции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D76682-CE4E-44C1-863E-9D074DFC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5442" y="2579395"/>
            <a:ext cx="5181600" cy="3572461"/>
          </a:xfrm>
        </p:spPr>
        <p:txBody>
          <a:bodyPr>
            <a:normAutofit/>
          </a:bodyPr>
          <a:lstStyle/>
          <a:p>
            <a:r>
              <a:rPr lang="ru-RU" sz="2400" dirty="0"/>
              <a:t>Функции поддержки</a:t>
            </a:r>
            <a:endParaRPr lang="en-US" sz="2400" dirty="0"/>
          </a:p>
          <a:p>
            <a:r>
              <a:rPr lang="ru-RU" sz="2400" dirty="0"/>
              <a:t>Функции интерполяции</a:t>
            </a:r>
            <a:endParaRPr lang="en-US" sz="2400" dirty="0"/>
          </a:p>
          <a:p>
            <a:r>
              <a:rPr lang="ru-RU" sz="2400" dirty="0"/>
              <a:t>Метод опорных векторов (SVM)</a:t>
            </a:r>
            <a:endParaRPr lang="en-US" sz="2400" dirty="0"/>
          </a:p>
          <a:p>
            <a:r>
              <a:rPr lang="ru-RU" sz="2400" dirty="0"/>
              <a:t>Функции байесовского классификатора</a:t>
            </a:r>
            <a:endParaRPr lang="en-US" sz="2400" dirty="0"/>
          </a:p>
          <a:p>
            <a:r>
              <a:rPr lang="ru-RU" sz="2400" dirty="0"/>
              <a:t>Функции расстояния</a:t>
            </a:r>
            <a:endParaRPr lang="en-US" sz="2400" dirty="0"/>
          </a:p>
          <a:p>
            <a:r>
              <a:rPr lang="ru-RU" sz="2400" dirty="0" err="1"/>
              <a:t>Кватернионные</a:t>
            </a:r>
            <a:r>
              <a:rPr lang="ru-RU" sz="2400" dirty="0"/>
              <a:t> функции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AEDFA7-0AD7-4F9D-A860-3384F11D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22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84D5C31-E8A3-4ED6-8BEA-73ED7220CFF2}"/>
              </a:ext>
            </a:extLst>
          </p:cNvPr>
          <p:cNvSpPr txBox="1">
            <a:spLocks/>
          </p:cNvSpPr>
          <p:nvPr/>
        </p:nvSpPr>
        <p:spPr>
          <a:xfrm>
            <a:off x="729916" y="890336"/>
            <a:ext cx="10623884" cy="131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Библиотека функций обработки сигналов для использования в устройствах на базе процессоров </a:t>
            </a:r>
            <a:r>
              <a:rPr lang="ru-RU" dirty="0" err="1"/>
              <a:t>Cortex</a:t>
            </a:r>
            <a:r>
              <a:rPr lang="ru-RU" dirty="0"/>
              <a:t>-M и </a:t>
            </a:r>
            <a:r>
              <a:rPr lang="ru-RU" dirty="0" err="1"/>
              <a:t>Cortex</a:t>
            </a:r>
            <a:r>
              <a:rPr lang="ru-RU" dirty="0"/>
              <a:t>-A.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Категории функций: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57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8B0A5-2E33-47B8-9577-A925BA4B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433"/>
          </a:xfrm>
        </p:spPr>
        <p:txBody>
          <a:bodyPr>
            <a:normAutofit/>
          </a:bodyPr>
          <a:lstStyle/>
          <a:p>
            <a:r>
              <a:rPr lang="en-US" sz="3200" dirty="0"/>
              <a:t>10.4.</a:t>
            </a:r>
            <a:r>
              <a:rPr lang="ru-RU" sz="3200" dirty="0"/>
              <a:t> </a:t>
            </a:r>
            <a:r>
              <a:rPr lang="en-US" sz="3200" dirty="0"/>
              <a:t>CMSIS-RTOS API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AA257-9BEE-485C-BF71-93F556C77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137"/>
            <a:ext cx="10515600" cy="4600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Предоставляет стандартизированный API для программных компонентов, требующих функциональности RTOS.</a:t>
            </a:r>
          </a:p>
          <a:p>
            <a:pPr marL="0" indent="0">
              <a:buNone/>
            </a:pPr>
            <a:r>
              <a:rPr lang="ru-RU" sz="2400" dirty="0"/>
              <a:t>Управляет ресурсами микроконтроллера и реализует концепцию параллельных потоков. Потоки имеют приоритет, позволяющий быстрее выполнять критичные ко времени части пользовательского приложения.</a:t>
            </a:r>
          </a:p>
          <a:p>
            <a:pPr marL="0" indent="0">
              <a:buNone/>
            </a:pPr>
            <a:r>
              <a:rPr lang="ru-RU" sz="2400" dirty="0"/>
              <a:t>Предоставляет услуги, необходимые в приложениях реального времени, например, периодическую активацию функций таймера, управление памятью и обмен сообщениями между потоками с ограничениями по времени.</a:t>
            </a:r>
          </a:p>
          <a:p>
            <a:pPr marL="0" indent="0">
              <a:buNone/>
            </a:pPr>
            <a:r>
              <a:rPr lang="ru-RU" sz="2400" dirty="0"/>
              <a:t>Обеспечивает механизм передачи сообщений в многоядерных системах.</a:t>
            </a:r>
          </a:p>
          <a:p>
            <a:pPr marL="0" indent="0">
              <a:buNone/>
            </a:pPr>
            <a:r>
              <a:rPr lang="ru-RU" sz="2400" dirty="0"/>
              <a:t>Полная поддержка среды выполнения C++.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ECE54A-8DFC-4D7C-A74C-E39605E0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66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A228F-CF77-4A9F-9BFE-A590A9E0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0235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1.2. </a:t>
            </a:r>
            <a:r>
              <a:rPr lang="ru-RU" dirty="0"/>
              <a:t>Архитектура: </a:t>
            </a:r>
            <a:r>
              <a:rPr lang="en-US" dirty="0"/>
              <a:t>RISC vs</a:t>
            </a:r>
            <a:r>
              <a:rPr lang="ru-RU" dirty="0"/>
              <a:t> </a:t>
            </a:r>
            <a:r>
              <a:rPr lang="en-US" dirty="0"/>
              <a:t>CISC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99CD1C-3531-4018-9C6A-70D916F0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484"/>
            <a:ext cx="5157787" cy="509776"/>
          </a:xfrm>
        </p:spPr>
        <p:txBody>
          <a:bodyPr>
            <a:normAutofit fontScale="92500"/>
          </a:bodyPr>
          <a:lstStyle/>
          <a:p>
            <a:r>
              <a:rPr lang="en-US" dirty="0"/>
              <a:t>RISC</a:t>
            </a:r>
            <a:r>
              <a:rPr lang="ru-RU" dirty="0"/>
              <a:t> (</a:t>
            </a:r>
            <a:r>
              <a:rPr lang="en-US" dirty="0"/>
              <a:t>Reduced Instruction Set Computer</a:t>
            </a:r>
            <a:r>
              <a:rPr lang="ru-RU" dirty="0"/>
              <a:t>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A3FC10-5471-4477-9667-0D7039025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233471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Команды имеют фиксированную длину.</a:t>
            </a:r>
          </a:p>
          <a:p>
            <a:r>
              <a:rPr lang="ru-RU" dirty="0"/>
              <a:t>Большое количество регистров общего назначения.</a:t>
            </a:r>
          </a:p>
          <a:p>
            <a:r>
              <a:rPr lang="ru-RU" dirty="0"/>
              <a:t>Специально выделенные команды для работы с памятью.</a:t>
            </a:r>
          </a:p>
          <a:p>
            <a:r>
              <a:rPr lang="ru-RU" dirty="0"/>
              <a:t>Команды, как правило, выполняются за такт.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FAC97-3BE6-45E2-ABE2-0B63087BE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484"/>
            <a:ext cx="5183188" cy="509776"/>
          </a:xfrm>
        </p:spPr>
        <p:txBody>
          <a:bodyPr>
            <a:normAutofit fontScale="92500"/>
          </a:bodyPr>
          <a:lstStyle/>
          <a:p>
            <a:r>
              <a:rPr lang="en-US" dirty="0"/>
              <a:t>CISC</a:t>
            </a:r>
            <a:r>
              <a:rPr lang="ru-RU" dirty="0"/>
              <a:t> (</a:t>
            </a:r>
            <a:r>
              <a:rPr lang="en-US" dirty="0"/>
              <a:t>Complex Instruction Set Computer)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D1EA63-852B-4005-B3F5-674DC6AF2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4" y="2233471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Команды имеют переменную длину.</a:t>
            </a:r>
          </a:p>
          <a:p>
            <a:r>
              <a:rPr lang="ru-RU" dirty="0"/>
              <a:t>Небольшое количество специализированных регистров.</a:t>
            </a:r>
          </a:p>
          <a:p>
            <a:r>
              <a:rPr lang="ru-RU" dirty="0"/>
              <a:t>Большинство команд могут обращаться к памяти.</a:t>
            </a:r>
          </a:p>
          <a:p>
            <a:r>
              <a:rPr lang="ru-RU" dirty="0"/>
              <a:t>Выполнение команды может занять несколько тактов.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D23A90-AAD6-4535-BB67-8B07966F5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3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BE6AD-8516-4B04-9C4B-648EA0F0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1825"/>
          </a:xfrm>
        </p:spPr>
        <p:txBody>
          <a:bodyPr/>
          <a:lstStyle/>
          <a:p>
            <a:pPr algn="ctr"/>
            <a:r>
              <a:rPr lang="en-US" dirty="0"/>
              <a:t>2. </a:t>
            </a:r>
            <a:r>
              <a:rPr lang="ru-RU" dirty="0"/>
              <a:t>Архитектура </a:t>
            </a:r>
            <a:r>
              <a:rPr lang="en-US" dirty="0"/>
              <a:t>ARM. </a:t>
            </a:r>
            <a:r>
              <a:rPr lang="ru-RU" dirty="0"/>
              <a:t>Профили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08212-1B30-43E5-B261-35F0607F9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13" y="1367073"/>
            <a:ext cx="11353045" cy="5125802"/>
          </a:xfrm>
        </p:spPr>
        <p:txBody>
          <a:bodyPr>
            <a:normAutofit/>
          </a:bodyPr>
          <a:lstStyle/>
          <a:p>
            <a:r>
              <a:rPr lang="ru-RU" sz="3200" dirty="0"/>
              <a:t>ARM </a:t>
            </a:r>
            <a:r>
              <a:rPr lang="ru-RU" sz="3200" dirty="0" err="1"/>
              <a:t>Cortex</a:t>
            </a:r>
            <a:r>
              <a:rPr lang="ru-RU" sz="3200" dirty="0"/>
              <a:t>-M —оптимизированы для энергоэффективных интегральных схем. Являются основным компонентом микроконтроллеров.</a:t>
            </a:r>
          </a:p>
          <a:p>
            <a:r>
              <a:rPr lang="en-US" sz="3200" dirty="0"/>
              <a:t>ARM Cortex-A — </a:t>
            </a:r>
            <a:r>
              <a:rPr lang="ru-RU" sz="3200" dirty="0"/>
              <a:t>предназначены для прикладного использования.</a:t>
            </a:r>
            <a:r>
              <a:rPr lang="en-US" sz="3200" dirty="0"/>
              <a:t> </a:t>
            </a:r>
            <a:r>
              <a:rPr lang="ru-RU" sz="3200" dirty="0"/>
              <a:t>Включают 32-разрядные, </a:t>
            </a:r>
            <a:r>
              <a:rPr lang="en-US" sz="3200" dirty="0"/>
              <a:t>32/64-</a:t>
            </a:r>
            <a:r>
              <a:rPr lang="ru-RU" sz="3200" dirty="0"/>
              <a:t> 32-разрядные и 64-разрядные ядра</a:t>
            </a:r>
            <a:r>
              <a:rPr lang="en-US" sz="3200" dirty="0"/>
              <a:t>.</a:t>
            </a:r>
            <a:r>
              <a:rPr lang="ru-RU" sz="3200" dirty="0"/>
              <a:t> Включают блок управления памятью (</a:t>
            </a:r>
            <a:r>
              <a:rPr lang="en-US" sz="3200" dirty="0"/>
              <a:t>MMU).</a:t>
            </a:r>
          </a:p>
          <a:p>
            <a:r>
              <a:rPr lang="ru-RU" sz="3200" dirty="0"/>
              <a:t>ARM </a:t>
            </a:r>
            <a:r>
              <a:rPr lang="ru-RU" sz="3200" dirty="0" err="1"/>
              <a:t>Cortex</a:t>
            </a:r>
            <a:r>
              <a:rPr lang="ru-RU" sz="3200" dirty="0"/>
              <a:t>-R —</a:t>
            </a:r>
            <a:r>
              <a:rPr lang="en-US" sz="3200" dirty="0"/>
              <a:t> </a:t>
            </a:r>
            <a:r>
              <a:rPr lang="ru-RU" sz="3200" dirty="0"/>
              <a:t>оптимизированы для работы в режиме жесткого реального времени и приложений, критически важных с точки зрения безопасности.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074274-E238-4B5E-9F6B-D8BAF80B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47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6B6CD-F5E4-4021-8F9D-510303AD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56"/>
            <a:ext cx="10515600" cy="712237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Ядра</a:t>
            </a:r>
            <a:r>
              <a:rPr lang="en-US" dirty="0"/>
              <a:t> </a:t>
            </a:r>
            <a:r>
              <a:rPr lang="ru-RU" dirty="0"/>
              <a:t>для микроконтроллеров (</a:t>
            </a:r>
            <a:r>
              <a:rPr lang="en-US" dirty="0"/>
              <a:t>Cortex</a:t>
            </a:r>
            <a:r>
              <a:rPr lang="ru-RU" dirty="0"/>
              <a:t>-</a:t>
            </a:r>
            <a:r>
              <a:rPr lang="en-US" dirty="0"/>
              <a:t>M</a:t>
            </a:r>
            <a:r>
              <a:rPr lang="ru-RU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F122227-41A9-4997-9354-8074EBD3B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17" y="947914"/>
            <a:ext cx="9486766" cy="5590998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FC43B1-E086-4120-AA70-A6E5F00D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59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9625D77-50AB-41C8-9609-CC14B342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59" y="642796"/>
            <a:ext cx="11371153" cy="5850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M0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малый размер кристалла, низкая цена, 3-ст. конвейер, минимальный набор инструкций.</a:t>
            </a:r>
          </a:p>
          <a:p>
            <a:r>
              <a:rPr lang="en-US" dirty="0"/>
              <a:t>M0+</a:t>
            </a:r>
            <a:r>
              <a:rPr lang="ru-RU" dirty="0"/>
              <a:t> — совместим по набору инструкций M0, 2-ст. конвейер (для снижения энергопотребления); может включать MPU. Самые маленькие микроконтроллеры ARM.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M1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специально разработан</a:t>
            </a:r>
            <a:r>
              <a:rPr lang="en-US" dirty="0"/>
              <a:t> </a:t>
            </a:r>
            <a:r>
              <a:rPr lang="ru-RU" dirty="0"/>
              <a:t>для загрузки в микросхемы FPGA.</a:t>
            </a:r>
          </a:p>
          <a:p>
            <a:r>
              <a:rPr lang="en-US" dirty="0"/>
              <a:t>M3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полный набор инструкций Thumb-1</a:t>
            </a:r>
            <a:r>
              <a:rPr lang="en-US" dirty="0"/>
              <a:t> </a:t>
            </a:r>
            <a:r>
              <a:rPr lang="ru-RU" dirty="0"/>
              <a:t>и Thumb-2, 3-ст. конвейер с предсказанием ветвлений.</a:t>
            </a:r>
          </a:p>
          <a:p>
            <a:r>
              <a:rPr lang="en-US" dirty="0"/>
              <a:t>M4</a:t>
            </a:r>
            <a:r>
              <a:rPr lang="ru-RU" dirty="0"/>
              <a:t> — полная функциональность </a:t>
            </a:r>
            <a:r>
              <a:rPr lang="en-US" dirty="0"/>
              <a:t>M3</a:t>
            </a:r>
            <a:r>
              <a:rPr lang="ru-RU" dirty="0"/>
              <a:t> плюс </a:t>
            </a:r>
            <a:r>
              <a:rPr lang="en-US" dirty="0"/>
              <a:t>DSP; </a:t>
            </a:r>
            <a:r>
              <a:rPr lang="ru-RU" dirty="0"/>
              <a:t>также может включать </a:t>
            </a:r>
            <a:r>
              <a:rPr lang="en-US" dirty="0"/>
              <a:t>FPU </a:t>
            </a:r>
            <a:r>
              <a:rPr lang="ru-RU" dirty="0"/>
              <a:t>(</a:t>
            </a:r>
            <a:r>
              <a:rPr lang="en-US" dirty="0"/>
              <a:t>Cortex-M4F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M7 </a:t>
            </a:r>
            <a:r>
              <a:rPr lang="ru-RU" dirty="0"/>
              <a:t>— самый производительный, 6-ст. </a:t>
            </a:r>
            <a:r>
              <a:rPr lang="ru-RU" dirty="0" err="1"/>
              <a:t>суперскалярный</a:t>
            </a:r>
            <a:r>
              <a:rPr lang="ru-RU" dirty="0"/>
              <a:t> конвейер с предсказанием ветвлений, шины инструкций и данных увеличены до 64 бит, кэш инструкций и данных.</a:t>
            </a:r>
          </a:p>
          <a:p>
            <a:r>
              <a:rPr lang="en-US" dirty="0"/>
              <a:t>M23, M33, M35P, M55</a:t>
            </a:r>
            <a:r>
              <a:rPr lang="ru-RU" dirty="0"/>
              <a:t> — пока немногочисленны.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864E2C-6F2F-4C2D-9138-BA6A64A7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53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910C5-52B8-455C-B9C4-F775B9FD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2475"/>
          </a:xfrm>
        </p:spPr>
        <p:txBody>
          <a:bodyPr/>
          <a:lstStyle/>
          <a:p>
            <a:pPr algn="ctr"/>
            <a:r>
              <a:rPr lang="ru-RU" dirty="0"/>
              <a:t>4.</a:t>
            </a:r>
            <a:r>
              <a:rPr lang="en-US" dirty="0"/>
              <a:t> </a:t>
            </a:r>
            <a:r>
              <a:rPr lang="ru-RU" dirty="0"/>
              <a:t>Архитектура </a:t>
            </a:r>
            <a:r>
              <a:rPr lang="en-US" dirty="0"/>
              <a:t>STM32F76XXX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85C300-7B5B-4B07-9CBA-60419438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67" y="737885"/>
            <a:ext cx="6683068" cy="598359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457896-9344-450B-8050-B635BDA4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7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A2BF2E0-9446-428B-B0A2-84FDD21D9580}"/>
              </a:ext>
            </a:extLst>
          </p:cNvPr>
          <p:cNvSpPr/>
          <p:nvPr/>
        </p:nvSpPr>
        <p:spPr>
          <a:xfrm>
            <a:off x="6751486" y="1720840"/>
            <a:ext cx="50291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ITCM: Instruction </a:t>
            </a:r>
            <a:r>
              <a:rPr lang="en-US" sz="2400" dirty="0" err="1"/>
              <a:t>Tighly</a:t>
            </a:r>
            <a:r>
              <a:rPr lang="en-US" sz="2400" dirty="0"/>
              <a:t> Coupled Memory</a:t>
            </a:r>
          </a:p>
          <a:p>
            <a:r>
              <a:rPr lang="en-US" sz="2400" dirty="0"/>
              <a:t>DTCM: Data </a:t>
            </a:r>
            <a:r>
              <a:rPr lang="en-US" sz="2400" dirty="0" err="1"/>
              <a:t>Tighly</a:t>
            </a:r>
            <a:r>
              <a:rPr lang="en-US" sz="2400" dirty="0"/>
              <a:t> Coupled Memory</a:t>
            </a:r>
            <a:endParaRPr lang="ru-RU" sz="2400" dirty="0"/>
          </a:p>
          <a:p>
            <a:r>
              <a:rPr lang="en-US" sz="2400" dirty="0"/>
              <a:t>AXI: Advanced </a:t>
            </a:r>
            <a:r>
              <a:rPr lang="en-US" sz="2400" dirty="0" err="1"/>
              <a:t>eXtensible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AXIM: AXI master bus</a:t>
            </a:r>
          </a:p>
          <a:p>
            <a:r>
              <a:rPr lang="en-US" sz="2400" dirty="0"/>
              <a:t>AHB: advanced high-performance bus</a:t>
            </a:r>
          </a:p>
          <a:p>
            <a:r>
              <a:rPr lang="en-US" sz="2400" dirty="0"/>
              <a:t>AHBS: AHB Slave bus</a:t>
            </a:r>
          </a:p>
          <a:p>
            <a:r>
              <a:rPr lang="en-US" sz="2400" dirty="0"/>
              <a:t>ART: Adaptive real-time</a:t>
            </a:r>
          </a:p>
          <a:p>
            <a:r>
              <a:rPr lang="en-US" sz="2400" dirty="0"/>
              <a:t>APB: Advanced Peripheral Bus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5517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5415E-718D-4650-91E1-B24DDD07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016"/>
            <a:ext cx="10515600" cy="7937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5</a:t>
            </a:r>
            <a:r>
              <a:rPr lang="ru-RU" dirty="0"/>
              <a:t>. Организация адресного пространства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59DCEA-859F-46FB-A994-015C5DDB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63" y="968230"/>
            <a:ext cx="6999183" cy="5305821"/>
          </a:xfrm>
        </p:spPr>
        <p:txBody>
          <a:bodyPr>
            <a:noAutofit/>
          </a:bodyPr>
          <a:lstStyle/>
          <a:p>
            <a:r>
              <a:rPr lang="ru-RU" sz="1900" dirty="0"/>
              <a:t>Начальный адрес</a:t>
            </a:r>
            <a:r>
              <a:rPr lang="en-US" sz="1900" dirty="0"/>
              <a:t> </a:t>
            </a:r>
            <a:r>
              <a:rPr lang="ru-RU" sz="1900" dirty="0" err="1"/>
              <a:t>Flash</a:t>
            </a:r>
            <a:r>
              <a:rPr lang="ru-RU" sz="1900" dirty="0"/>
              <a:t>-памяти (0x0800 0000) отображен на 0x0000 0000</a:t>
            </a:r>
          </a:p>
          <a:p>
            <a:r>
              <a:rPr lang="ru-RU" sz="1900" dirty="0"/>
              <a:t>MSP (</a:t>
            </a:r>
            <a:r>
              <a:rPr lang="ru-RU" sz="1900" dirty="0" err="1"/>
              <a:t>Main</a:t>
            </a:r>
            <a:r>
              <a:rPr lang="ru-RU" sz="1900" dirty="0"/>
              <a:t> </a:t>
            </a:r>
            <a:r>
              <a:rPr lang="ru-RU" sz="1900" dirty="0" err="1"/>
              <a:t>Stack</a:t>
            </a:r>
            <a:r>
              <a:rPr lang="ru-RU" sz="1900" dirty="0"/>
              <a:t> </a:t>
            </a:r>
            <a:r>
              <a:rPr lang="ru-RU" sz="1900" dirty="0" err="1"/>
              <a:t>Pointer</a:t>
            </a:r>
            <a:r>
              <a:rPr lang="ru-RU" sz="1900" dirty="0"/>
              <a:t>) – адрес начала стека</a:t>
            </a:r>
          </a:p>
          <a:p>
            <a:r>
              <a:rPr lang="ru-RU" sz="1900" dirty="0"/>
              <a:t>.</a:t>
            </a:r>
            <a:r>
              <a:rPr lang="ru-RU" sz="1900" dirty="0" err="1"/>
              <a:t>isr_vector</a:t>
            </a:r>
            <a:r>
              <a:rPr lang="ru-RU" sz="1900" dirty="0"/>
              <a:t> – секция таблицы векторов</a:t>
            </a:r>
          </a:p>
          <a:p>
            <a:r>
              <a:rPr lang="en-US" sz="1900" dirty="0"/>
              <a:t>.text – </a:t>
            </a:r>
            <a:r>
              <a:rPr lang="ru-RU" sz="1900" dirty="0"/>
              <a:t>исполняемый код программы</a:t>
            </a:r>
          </a:p>
          <a:p>
            <a:r>
              <a:rPr lang="en-US" sz="1900" dirty="0"/>
              <a:t>.</a:t>
            </a:r>
            <a:r>
              <a:rPr lang="en-US" sz="1900" dirty="0" err="1"/>
              <a:t>rodata</a:t>
            </a:r>
            <a:r>
              <a:rPr lang="ru-RU" sz="1900" dirty="0"/>
              <a:t> – данные только для чтения</a:t>
            </a:r>
            <a:r>
              <a:rPr lang="en-US" sz="1900" dirty="0"/>
              <a:t> (</a:t>
            </a:r>
            <a:r>
              <a:rPr lang="ru-RU" sz="1900" dirty="0"/>
              <a:t>RO</a:t>
            </a:r>
            <a:r>
              <a:rPr lang="en-US" sz="1900" dirty="0"/>
              <a:t>)</a:t>
            </a:r>
            <a:r>
              <a:rPr lang="ru-RU" sz="1900" dirty="0"/>
              <a:t>, объявленные как </a:t>
            </a:r>
            <a:r>
              <a:rPr lang="ru-RU" sz="1900" dirty="0" err="1"/>
              <a:t>const</a:t>
            </a:r>
            <a:endParaRPr lang="en-US" sz="1900" dirty="0"/>
          </a:p>
          <a:p>
            <a:r>
              <a:rPr lang="en-US" sz="1900" dirty="0"/>
              <a:t>.data –</a:t>
            </a:r>
            <a:r>
              <a:rPr lang="ru-RU" sz="1900" dirty="0"/>
              <a:t> инициализированные данные</a:t>
            </a:r>
            <a:endParaRPr lang="en-US" sz="1900" dirty="0"/>
          </a:p>
          <a:p>
            <a:r>
              <a:rPr lang="en-US" sz="1900" dirty="0"/>
              <a:t>LMA </a:t>
            </a:r>
            <a:r>
              <a:rPr lang="ru-RU" sz="1900" dirty="0"/>
              <a:t>(</a:t>
            </a:r>
            <a:r>
              <a:rPr lang="en-US" sz="1900" dirty="0"/>
              <a:t>Load Memory Address) – </a:t>
            </a:r>
            <a:r>
              <a:rPr lang="ru-RU" sz="1900" dirty="0"/>
              <a:t>загружаемый адрес памяти</a:t>
            </a:r>
            <a:endParaRPr lang="en-US" sz="1900" dirty="0"/>
          </a:p>
          <a:p>
            <a:r>
              <a:rPr lang="en-US" sz="1900" dirty="0"/>
              <a:t>VMA</a:t>
            </a:r>
            <a:r>
              <a:rPr lang="ru-RU" sz="1900" dirty="0"/>
              <a:t> (</a:t>
            </a:r>
            <a:r>
              <a:rPr lang="en-US" sz="1900" dirty="0"/>
              <a:t>Virtual Memory Address)</a:t>
            </a:r>
            <a:r>
              <a:rPr lang="ru-RU" sz="1900" dirty="0"/>
              <a:t> </a:t>
            </a:r>
            <a:r>
              <a:rPr lang="en-US" sz="1900" dirty="0"/>
              <a:t>– </a:t>
            </a:r>
            <a:r>
              <a:rPr lang="ru-RU" sz="1900" dirty="0"/>
              <a:t>виртуальный адрес памяти при выполнении программы</a:t>
            </a:r>
          </a:p>
          <a:p>
            <a:r>
              <a:rPr lang="ru-RU" sz="1900" dirty="0"/>
              <a:t>Стек – область памяти </a:t>
            </a:r>
            <a:r>
              <a:rPr lang="en-US" sz="1900" dirty="0"/>
              <a:t>FIFO. </a:t>
            </a:r>
            <a:r>
              <a:rPr lang="ru-RU" sz="1900" dirty="0" err="1"/>
              <a:t>Cortex</a:t>
            </a:r>
            <a:r>
              <a:rPr lang="ru-RU" sz="1900" dirty="0"/>
              <a:t>-M </a:t>
            </a:r>
            <a:r>
              <a:rPr lang="ru-RU" sz="1900" dirty="0" err="1"/>
              <a:t>использу</a:t>
            </a:r>
            <a:r>
              <a:rPr lang="en-US" sz="1900" dirty="0"/>
              <a:t>t</a:t>
            </a:r>
            <a:r>
              <a:rPr lang="ru-RU" sz="1900" dirty="0"/>
              <a:t>т модель стековой памяти</a:t>
            </a:r>
            <a:r>
              <a:rPr lang="en-US" sz="1900" dirty="0"/>
              <a:t> </a:t>
            </a:r>
            <a:r>
              <a:rPr lang="ru-RU" sz="1900" dirty="0"/>
              <a:t>«нисходящий стек с указателем на занятый элемент» (</a:t>
            </a:r>
            <a:r>
              <a:rPr lang="ru-RU" sz="1900" dirty="0" err="1"/>
              <a:t>full-descending</a:t>
            </a:r>
            <a:r>
              <a:rPr lang="ru-RU" sz="1900" dirty="0"/>
              <a:t> </a:t>
            </a:r>
            <a:r>
              <a:rPr lang="ru-RU" sz="1900" dirty="0" err="1"/>
              <a:t>stack</a:t>
            </a:r>
            <a:r>
              <a:rPr lang="ru-RU" sz="1900" dirty="0"/>
              <a:t>)</a:t>
            </a:r>
          </a:p>
          <a:p>
            <a:r>
              <a:rPr lang="ru-RU" sz="1900" dirty="0"/>
              <a:t>Куча (</a:t>
            </a:r>
            <a:r>
              <a:rPr lang="ru-RU" sz="1900" dirty="0" err="1"/>
              <a:t>heap</a:t>
            </a:r>
            <a:r>
              <a:rPr lang="ru-RU" sz="1900" dirty="0"/>
              <a:t>) – область хранения переменных, </a:t>
            </a:r>
            <a:r>
              <a:rPr lang="ru-RU" sz="1900" dirty="0" err="1"/>
              <a:t>выделямых</a:t>
            </a:r>
            <a:r>
              <a:rPr lang="ru-RU" sz="1900" dirty="0"/>
              <a:t> динамически распределителем памяти (</a:t>
            </a:r>
            <a:r>
              <a:rPr lang="ru-RU" sz="1900" dirty="0" err="1"/>
              <a:t>аллокатором</a:t>
            </a:r>
            <a:r>
              <a:rPr lang="ru-RU" sz="19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D900D7-C026-4353-98DB-35F0EBE4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143417-B5A8-46CF-B194-3F38726A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2" y="968231"/>
            <a:ext cx="4396111" cy="55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8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E452F-025E-4ACA-9CE6-E352C7DB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6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Работа с отдельными битами</a:t>
            </a:r>
            <a:br>
              <a:rPr lang="en-US" dirty="0"/>
            </a:br>
            <a:r>
              <a:rPr lang="ru-RU" dirty="0"/>
              <a:t>(</a:t>
            </a:r>
            <a:r>
              <a:rPr lang="ru-RU" dirty="0" err="1"/>
              <a:t>bit-banding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FA6A1-3776-4FD9-9A6D-09A03A8F0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9" y="1825625"/>
            <a:ext cx="5423025" cy="46672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Битовое маскирование используется, когда мы:</a:t>
            </a:r>
          </a:p>
          <a:p>
            <a:r>
              <a:rPr lang="ru-RU" dirty="0"/>
              <a:t>хотим сэкономить место в памяти (используя одну переменную и назначая различное значение для каждого из ее битов)</a:t>
            </a:r>
          </a:p>
          <a:p>
            <a:r>
              <a:rPr lang="ru-RU" dirty="0"/>
              <a:t>имеем дело с регистрами микроконтроллера и периферийных устройств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Предположим, мы хотим</a:t>
            </a:r>
            <a:r>
              <a:rPr lang="en-US" dirty="0"/>
              <a:t> </a:t>
            </a:r>
            <a:r>
              <a:rPr lang="ru-RU" dirty="0"/>
              <a:t>установить и</a:t>
            </a:r>
            <a:r>
              <a:rPr lang="en-US" dirty="0"/>
              <a:t> </a:t>
            </a:r>
            <a:r>
              <a:rPr lang="ru-RU" dirty="0"/>
              <a:t>затем сбросить бит 2 беззнакового байта.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ru-R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uint8_t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|= 0x4;</a:t>
            </a:r>
          </a:p>
          <a:p>
            <a:pPr marL="0" indent="0">
              <a:buNone/>
            </a:pPr>
            <a:r>
              <a:rPr lang="ru-R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&amp;= ~0x4;</a:t>
            </a:r>
          </a:p>
          <a:p>
            <a:pPr marL="0" indent="0">
              <a:buNone/>
            </a:pP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419A15-A927-4BB3-BAA1-ACA86484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869B-1283-4E89-A718-09AF5726E2AE}" type="slidenum">
              <a:rPr lang="ru-RU" smtClean="0"/>
              <a:t>9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CE6D505-E0AA-4184-8BC7-67CF950AD056}"/>
              </a:ext>
            </a:extLst>
          </p:cNvPr>
          <p:cNvSpPr txBox="1">
            <a:spLocks/>
          </p:cNvSpPr>
          <p:nvPr/>
        </p:nvSpPr>
        <p:spPr>
          <a:xfrm>
            <a:off x="6096000" y="1847850"/>
            <a:ext cx="44942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4B7BA1-2AE4-459E-AD33-0CE05AF3C272}"/>
              </a:ext>
            </a:extLst>
          </p:cNvPr>
          <p:cNvSpPr/>
          <p:nvPr/>
        </p:nvSpPr>
        <p:spPr>
          <a:xfrm>
            <a:off x="6020554" y="1758791"/>
            <a:ext cx="578214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 (Основной текст)"/>
                <a:cs typeface="Courier New" panose="02070309020205020404" pitchFamily="49" charset="0"/>
              </a:rPr>
              <a:t>Сгенерированный компилятором машинный код (оптимизация отключена):</a:t>
            </a:r>
          </a:p>
          <a:p>
            <a:endParaRPr lang="ru-RU" dirty="0">
              <a:latin typeface="Calibri (Основной текст)"/>
              <a:cs typeface="Courier New" panose="02070309020205020404" pitchFamily="49" charset="0"/>
            </a:endParaRP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#temp |= 0x4;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79fb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ldrb r3, [r7, #7]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f043 0304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orr.w r3, r3, #4</a:t>
            </a: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71fb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strb r3, [r7, #7]</a:t>
            </a: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#temp &amp;= ~0x4;</a:t>
            </a: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79fb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ldrb r3, [r7, #7]</a:t>
            </a: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14: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f023 0304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bic.w r3, r3, #4</a:t>
            </a:r>
          </a:p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18: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71fb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strb r3, [r7, #7]</a:t>
            </a:r>
          </a:p>
        </p:txBody>
      </p:sp>
    </p:spTree>
    <p:extLst>
      <p:ext uri="{BB962C8B-B14F-4D97-AF65-F5344CB8AC3E}">
        <p14:creationId xmlns:p14="http://schemas.microsoft.com/office/powerpoint/2010/main" val="22951887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1720</Words>
  <Application>Microsoft Office PowerPoint</Application>
  <PresentationFormat>Широкоэкранный</PresentationFormat>
  <Paragraphs>206</Paragraphs>
  <Slides>23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AnonymousPro</vt:lpstr>
      <vt:lpstr>Arial</vt:lpstr>
      <vt:lpstr>Calibri</vt:lpstr>
      <vt:lpstr>Calibri (Основной текст)</vt:lpstr>
      <vt:lpstr>Calibri Light</vt:lpstr>
      <vt:lpstr>Courier New</vt:lpstr>
      <vt:lpstr>LinLibertine</vt:lpstr>
      <vt:lpstr>Тема Office</vt:lpstr>
      <vt:lpstr>Лекция 6</vt:lpstr>
      <vt:lpstr>1.1. Архитектура: Harvard vs Princeton </vt:lpstr>
      <vt:lpstr>1.2. Архитектура: RISC vs CISC</vt:lpstr>
      <vt:lpstr>2. Архитектура ARM. Профили</vt:lpstr>
      <vt:lpstr>3. Ядра для микроконтроллеров (Cortex-M)</vt:lpstr>
      <vt:lpstr>Презентация PowerPoint</vt:lpstr>
      <vt:lpstr>4. Архитектура STM32F76XXX</vt:lpstr>
      <vt:lpstr>5. Организация адресного пространства</vt:lpstr>
      <vt:lpstr>6. Работа с отдельными битами (bit-banding)</vt:lpstr>
      <vt:lpstr>Презентация PowerPoint</vt:lpstr>
      <vt:lpstr>Презентация PowerPoint</vt:lpstr>
      <vt:lpstr>7. Параллельное выполнение машинных инструкций. Конвейер</vt:lpstr>
      <vt:lpstr>8. Прерывания и исключения 8.1. Обработчик прерывания</vt:lpstr>
      <vt:lpstr>8.2. Приоритет прерывания</vt:lpstr>
      <vt:lpstr>Презентация PowerPoint</vt:lpstr>
      <vt:lpstr>8.3. Nested Vectored Interrupt Controller (NVIC).</vt:lpstr>
      <vt:lpstr>Свойства  NVIC :</vt:lpstr>
      <vt:lpstr>9. Системный таймер SysTick.</vt:lpstr>
      <vt:lpstr>10. Cortex Microcontroller Software Interface Standard (CMSIS).</vt:lpstr>
      <vt:lpstr>10.1. CMSIS-CORE(M)</vt:lpstr>
      <vt:lpstr>10.2. CMSIS-Driver</vt:lpstr>
      <vt:lpstr>10.3. CMSIS-DSP</vt:lpstr>
      <vt:lpstr>10.4. CMSIS-RTOS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с архитектурой микроконтроллера Cortex-M</dc:title>
  <dc:creator>Хачкинаев Олег Витальевич</dc:creator>
  <cp:lastModifiedBy>Хачкинаев Олег Витальевич</cp:lastModifiedBy>
  <cp:revision>80</cp:revision>
  <dcterms:created xsi:type="dcterms:W3CDTF">2022-09-16T08:06:49Z</dcterms:created>
  <dcterms:modified xsi:type="dcterms:W3CDTF">2022-12-01T08:23:54Z</dcterms:modified>
</cp:coreProperties>
</file>